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5863" r:id="rId1"/>
    <p:sldMasterId id="2147485845" r:id="rId2"/>
    <p:sldMasterId id="2147486244" r:id="rId3"/>
  </p:sldMasterIdLst>
  <p:notesMasterIdLst>
    <p:notesMasterId r:id="rId9"/>
  </p:notesMasterIdLst>
  <p:handoutMasterIdLst>
    <p:handoutMasterId r:id="rId10"/>
  </p:handoutMasterIdLst>
  <p:sldIdLst>
    <p:sldId id="1237" r:id="rId4"/>
    <p:sldId id="1236" r:id="rId5"/>
    <p:sldId id="1162" r:id="rId6"/>
    <p:sldId id="1212" r:id="rId7"/>
    <p:sldId id="1235" r:id="rId8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99"/>
    <a:srgbClr val="CCFF99"/>
    <a:srgbClr val="CCFFCC"/>
    <a:srgbClr val="008000"/>
    <a:srgbClr val="FF3300"/>
    <a:srgbClr val="0000FF"/>
    <a:srgbClr val="FF9900"/>
    <a:srgbClr val="66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73" autoAdjust="0"/>
    <p:restoredTop sz="76850" autoAdjust="0"/>
  </p:normalViewPr>
  <p:slideViewPr>
    <p:cSldViewPr>
      <p:cViewPr varScale="1">
        <p:scale>
          <a:sx n="54" d="100"/>
          <a:sy n="54" d="100"/>
        </p:scale>
        <p:origin x="1908" y="66"/>
      </p:cViewPr>
      <p:guideLst>
        <p:guide orient="horz" pos="2160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51163" cy="496888"/>
          </a:xfrm>
          <a:prstGeom prst="rect">
            <a:avLst/>
          </a:prstGeom>
        </p:spPr>
        <p:txBody>
          <a:bodyPr vert="horz" lIns="92187" tIns="46096" rIns="92187" bIns="4609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458" y="0"/>
            <a:ext cx="2951163" cy="496888"/>
          </a:xfrm>
          <a:prstGeom prst="rect">
            <a:avLst/>
          </a:prstGeom>
        </p:spPr>
        <p:txBody>
          <a:bodyPr vert="horz" lIns="92187" tIns="46096" rIns="92187" bIns="4609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496F7C6-FDC7-4427-AD37-5C8A9372DBE0}" type="datetimeFigureOut">
              <a:rPr lang="ja-JP" altLang="en-US"/>
              <a:pPr>
                <a:defRPr/>
              </a:pPr>
              <a:t>2018/11/20</a:t>
            </a:fld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440871"/>
            <a:ext cx="2951163" cy="496887"/>
          </a:xfrm>
          <a:prstGeom prst="rect">
            <a:avLst/>
          </a:prstGeom>
        </p:spPr>
        <p:txBody>
          <a:bodyPr vert="horz" lIns="92187" tIns="46096" rIns="92187" bIns="4609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458" y="9440871"/>
            <a:ext cx="2951163" cy="496887"/>
          </a:xfrm>
          <a:prstGeom prst="rect">
            <a:avLst/>
          </a:prstGeom>
        </p:spPr>
        <p:txBody>
          <a:bodyPr vert="horz" lIns="92187" tIns="46096" rIns="92187" bIns="4609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4C2DB8E-3C5E-4A2D-A923-879BB3134EA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88008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51163" cy="496888"/>
          </a:xfrm>
          <a:prstGeom prst="rect">
            <a:avLst/>
          </a:prstGeom>
        </p:spPr>
        <p:txBody>
          <a:bodyPr vert="horz" lIns="92187" tIns="46096" rIns="92187" bIns="4609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46" y="0"/>
            <a:ext cx="2949575" cy="496888"/>
          </a:xfrm>
          <a:prstGeom prst="rect">
            <a:avLst/>
          </a:prstGeom>
        </p:spPr>
        <p:txBody>
          <a:bodyPr vert="horz" lIns="92187" tIns="46096" rIns="92187" bIns="4609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66725F1-6B04-46FA-A0BC-3746E07F945E}" type="datetimeFigureOut">
              <a:rPr lang="ja-JP" altLang="en-US"/>
              <a:pPr>
                <a:defRPr/>
              </a:pPr>
              <a:t>2018/11/20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848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7" tIns="46096" rIns="92187" bIns="46096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1" y="4721225"/>
            <a:ext cx="5448300" cy="4471988"/>
          </a:xfrm>
          <a:prstGeom prst="rect">
            <a:avLst/>
          </a:prstGeom>
        </p:spPr>
        <p:txBody>
          <a:bodyPr vert="horz" lIns="92187" tIns="46096" rIns="92187" bIns="46096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9440871"/>
            <a:ext cx="2951163" cy="496887"/>
          </a:xfrm>
          <a:prstGeom prst="rect">
            <a:avLst/>
          </a:prstGeom>
        </p:spPr>
        <p:txBody>
          <a:bodyPr vert="horz" lIns="92187" tIns="46096" rIns="92187" bIns="4609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46" y="9440871"/>
            <a:ext cx="2949575" cy="496887"/>
          </a:xfrm>
          <a:prstGeom prst="rect">
            <a:avLst/>
          </a:prstGeom>
        </p:spPr>
        <p:txBody>
          <a:bodyPr vert="horz" lIns="92187" tIns="46096" rIns="92187" bIns="4609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29C2BA1-824F-4AD5-BC81-F886AC31A17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39509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6769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88598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54577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873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141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9537-AE7E-4B2D-8CE5-F2932CA1E931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299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AE48-9545-4945-9BBB-5D14A332A9CB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138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AA96-BF88-4D4F-9B4B-FCB1C1E53D0D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0697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1463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3617-4BA5-4DA8-A623-77E67CFF23C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27127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966C8E-93AF-42E6-A2F0-4FC90C4FB9EC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7969F-E955-4587-854D-F7864985ADA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0293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1619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5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5E20AD9D-94DC-4487-9F95-D693D40D0A24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EB912-9999-4562-BC51-5359E3D33D3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888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7D62D877-4D83-4D6E-8076-4998F36A3CC5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7D1E1-C234-4815-BAB9-E6F9E0ED83F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60853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702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07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7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43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04CDE3CF-10CD-4F39-9700-0DEA4014DB8F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F87F5-34BC-4257-9B66-D8769708F7C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68437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1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14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5AA50860-ED6E-46C5-9BAD-A6A8DC85A763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C7744-5276-408C-B8ED-A0AA17FC3EC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21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C9F1-6394-4C6D-8C48-DC4E54418D11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66810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3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87" indent="0">
              <a:buNone/>
              <a:defRPr sz="2000" b="1"/>
            </a:lvl2pPr>
            <a:lvl3pPr marL="913575" indent="0">
              <a:buNone/>
              <a:defRPr sz="1800" b="1"/>
            </a:lvl3pPr>
            <a:lvl4pPr marL="1370365" indent="0">
              <a:buNone/>
              <a:defRPr sz="1600" b="1"/>
            </a:lvl4pPr>
            <a:lvl5pPr marL="1827152" indent="0">
              <a:buNone/>
              <a:defRPr sz="1600" b="1"/>
            </a:lvl5pPr>
            <a:lvl6pPr marL="2283940" indent="0">
              <a:buNone/>
              <a:defRPr sz="1600" b="1"/>
            </a:lvl6pPr>
            <a:lvl7pPr marL="2740728" indent="0">
              <a:buNone/>
              <a:defRPr sz="1600" b="1"/>
            </a:lvl7pPr>
            <a:lvl8pPr marL="3197515" indent="0">
              <a:buNone/>
              <a:defRPr sz="1600" b="1"/>
            </a:lvl8pPr>
            <a:lvl9pPr marL="365430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3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87" indent="0">
              <a:buNone/>
              <a:defRPr sz="2000" b="1"/>
            </a:lvl2pPr>
            <a:lvl3pPr marL="913575" indent="0">
              <a:buNone/>
              <a:defRPr sz="1800" b="1"/>
            </a:lvl3pPr>
            <a:lvl4pPr marL="1370365" indent="0">
              <a:buNone/>
              <a:defRPr sz="1600" b="1"/>
            </a:lvl4pPr>
            <a:lvl5pPr marL="1827152" indent="0">
              <a:buNone/>
              <a:defRPr sz="1600" b="1"/>
            </a:lvl5pPr>
            <a:lvl6pPr marL="2283940" indent="0">
              <a:buNone/>
              <a:defRPr sz="1600" b="1"/>
            </a:lvl6pPr>
            <a:lvl7pPr marL="2740728" indent="0">
              <a:buNone/>
              <a:defRPr sz="1600" b="1"/>
            </a:lvl7pPr>
            <a:lvl8pPr marL="3197515" indent="0">
              <a:buNone/>
              <a:defRPr sz="1600" b="1"/>
            </a:lvl8pPr>
            <a:lvl9pPr marL="365430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5FC9EB9C-95CB-4EFB-BFD3-77A5199DC768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E0873-A4D3-4B73-AEC6-582F475BDD5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7955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DE1C5D1E-1F3E-48C5-8417-28376A41BFEA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EAF06-A8F5-4954-8647-42282AAA7E3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90737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30D77F43-C9CD-4F71-94E4-5E1F983A017D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9246903" y="6286417"/>
            <a:ext cx="466474" cy="369332"/>
          </a:xfr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063742-6287-4FC4-861C-C9AA62FEA97E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5584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8778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4105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8906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4284" y="2514601"/>
            <a:ext cx="715048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4284" y="4777381"/>
            <a:ext cx="715048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0AD9D-94DC-4487-9F95-D693D40D0A24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4362" y="4321159"/>
            <a:ext cx="1511762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612" y="4529542"/>
            <a:ext cx="633726" cy="365125"/>
          </a:xfrm>
        </p:spPr>
        <p:txBody>
          <a:bodyPr/>
          <a:lstStyle/>
          <a:p>
            <a:pPr>
              <a:defRPr/>
            </a:pPr>
            <a:fld id="{F88EB912-9999-4562-BC51-5359E3D33D30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51767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302" y="624110"/>
            <a:ext cx="7138299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4284" y="2133600"/>
            <a:ext cx="7141317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62D877-4D83-4D6E-8076-4998F36A3CC5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17D1E1-C234-4815-BAB9-E6F9E0ED83F8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54717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2074562"/>
            <a:ext cx="7141317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3581400"/>
            <a:ext cx="7141317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CDE3CF-10CD-4F39-9700-0DEA4014DB8F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3" y="3166528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3244141"/>
            <a:ext cx="633726" cy="365125"/>
          </a:xfrm>
        </p:spPr>
        <p:txBody>
          <a:bodyPr/>
          <a:lstStyle/>
          <a:p>
            <a:pPr>
              <a:defRPr/>
            </a:pPr>
            <a:fld id="{962F87F5-34BC-4257-9B66-D8769708F7C2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16070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4285" y="2136707"/>
            <a:ext cx="3463992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2083" y="2136707"/>
            <a:ext cx="3463517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A50860-ED6E-46C5-9BAD-A6A8DC85A763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787784"/>
            <a:ext cx="633726" cy="365125"/>
          </a:xfrm>
        </p:spPr>
        <p:txBody>
          <a:bodyPr/>
          <a:lstStyle/>
          <a:p>
            <a:pPr>
              <a:defRPr/>
            </a:pPr>
            <a:fld id="{5C5C7744-5276-408C-B8ED-A0AA17FC3EC7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185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A53A-4FA1-43DD-B9B8-E64A5A66BF02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65407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4131" y="2226626"/>
            <a:ext cx="311414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4283" y="2802889"/>
            <a:ext cx="3463993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7501" y="2223398"/>
            <a:ext cx="31126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78191" y="2799661"/>
            <a:ext cx="3461987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C9EB9C-95CB-4EFB-BFD3-77A5199DC768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787784"/>
            <a:ext cx="633726" cy="365125"/>
          </a:xfrm>
        </p:spPr>
        <p:txBody>
          <a:bodyPr/>
          <a:lstStyle/>
          <a:p>
            <a:pPr>
              <a:defRPr/>
            </a:pPr>
            <a:fld id="{E9DE0873-A4D3-4B73-AEC6-582F475BDD5D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9289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300" y="624110"/>
            <a:ext cx="7138300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1C5D1E-1F3E-48C5-8417-28376A41BFEA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2EAF06-A8F5-4954-8647-42282AAA7E3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28409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D77F43-C9CD-4F71-94E4-5E1F983A017D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063742-6287-4FC4-861C-C9AA62FEA97E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24234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3" y="446088"/>
            <a:ext cx="2848716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8785" y="446090"/>
            <a:ext cx="4106815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3" y="1598613"/>
            <a:ext cx="2848716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3F5544-6919-4B9F-B85D-9EA62801C0FE}" type="datetime1">
              <a:rPr lang="ja-JP" altLang="en-US" smtClean="0">
                <a:latin typeface="Arial" charset="0"/>
              </a:rPr>
              <a:t>2018/11/20</a:t>
            </a:fld>
            <a:endParaRPr lang="ja-JP" altLang="en-US" dirty="0"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latin typeface="Arial" charset="0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3D2BE-AE4B-49AA-9F74-EC65FFEC0200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3938644"/>
      </p:ext>
    </p:extLst>
  </p:cSld>
  <p:clrMapOvr>
    <a:masterClrMapping/>
  </p:clrMapOvr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4800600"/>
            <a:ext cx="714131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04284" y="634965"/>
            <a:ext cx="7141317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4" y="5367338"/>
            <a:ext cx="714131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3F5544-6919-4B9F-B85D-9EA62801C0FE}" type="datetime1">
              <a:rPr lang="ja-JP" altLang="en-US" smtClean="0">
                <a:latin typeface="Arial" charset="0"/>
              </a:rPr>
              <a:t>2018/11/20</a:t>
            </a:fld>
            <a:endParaRPr lang="ja-JP" altLang="en-US" dirty="0"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latin typeface="Arial" charset="0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4910661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pPr>
              <a:defRPr/>
            </a:pPr>
            <a:fld id="{E6B3D2BE-AE4B-49AA-9F74-EC65FFEC0200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6752999"/>
      </p:ext>
    </p:extLst>
  </p:cSld>
  <p:clrMapOvr>
    <a:masterClrMapping/>
  </p:clrMapOvr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609600"/>
            <a:ext cx="7141317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4354046"/>
            <a:ext cx="714131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D94-7CB9-4222-A75F-F38DDCEEB856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3166528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3244141"/>
            <a:ext cx="633726" cy="365125"/>
          </a:xfrm>
        </p:spPr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5204657"/>
      </p:ext>
    </p:extLst>
  </p:cSld>
  <p:clrMapOvr>
    <a:masterClrMapping/>
  </p:clrMapOvr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467" y="609600"/>
            <a:ext cx="6618719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617303" y="3505200"/>
            <a:ext cx="612504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4354046"/>
            <a:ext cx="714131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D94-7CB9-4222-A75F-F38DDCEEB856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3" y="3166528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3244141"/>
            <a:ext cx="633726" cy="365125"/>
          </a:xfrm>
        </p:spPr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59010" y="648005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50328" y="290530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9905511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2438402"/>
            <a:ext cx="7141317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4" y="5181600"/>
            <a:ext cx="7141317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D94-7CB9-4222-A75F-F38DDCEEB856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3" y="4910661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2455596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370467" y="609600"/>
            <a:ext cx="6618719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04283" y="4343400"/>
            <a:ext cx="72456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3" y="5181600"/>
            <a:ext cx="72456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D94-7CB9-4222-A75F-F38DDCEEB856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3" y="4910661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59010" y="648005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50328" y="290530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2862003"/>
      </p:ext>
    </p:extLst>
  </p:cSld>
  <p:clrMapOvr>
    <a:masterClrMapping/>
  </p:clrMapOvr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627407"/>
            <a:ext cx="7141316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04284" y="4343400"/>
            <a:ext cx="7141317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4" y="5181600"/>
            <a:ext cx="7141317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D94-7CB9-4222-A75F-F38DDCEEB856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4910661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434699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D8EB-3551-47C7-9C1A-7B4A55D7C384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57366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3F5544-6919-4B9F-B85D-9EA62801C0FE}" type="datetime1">
              <a:rPr lang="ja-JP" altLang="en-US" smtClean="0">
                <a:latin typeface="Arial" charset="0"/>
              </a:rPr>
              <a:t>2018/11/20</a:t>
            </a:fld>
            <a:endParaRPr lang="ja-JP" altLang="en-US" dirty="0"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latin typeface="Arial" charset="0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3D2BE-AE4B-49AA-9F74-EC65FFEC0200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439"/>
      </p:ext>
    </p:extLst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1746" y="627407"/>
            <a:ext cx="1794143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4284" y="627407"/>
            <a:ext cx="5109377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3F5544-6919-4B9F-B85D-9EA62801C0FE}" type="datetime1">
              <a:rPr lang="ja-JP" altLang="en-US" smtClean="0">
                <a:latin typeface="Arial" charset="0"/>
              </a:rPr>
              <a:t>2018/11/20</a:t>
            </a:fld>
            <a:endParaRPr lang="ja-JP" altLang="en-US" dirty="0"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latin typeface="Arial" charset="0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3D2BE-AE4B-49AA-9F74-EC65FFEC0200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0143674"/>
      </p:ext>
    </p:extLst>
  </p:cSld>
  <p:clrMapOvr>
    <a:masterClrMapping/>
  </p:clrMapOvr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6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F005-6EE8-4C7D-B34B-A273D8B86EC3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306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5C3E-432B-4301-8862-13943CED1741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38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08D9-6159-47B5-884D-7DE31492EB65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551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97DB-CCFA-4492-AD40-6433820F510B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819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5FFB-6185-4E36-8668-BCE561A62166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581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7D94-7CB9-4222-A75F-F38DDCEEB856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8107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64" r:id="rId1"/>
    <p:sldLayoutId id="2147485865" r:id="rId2"/>
    <p:sldLayoutId id="2147485866" r:id="rId3"/>
    <p:sldLayoutId id="2147485867" r:id="rId4"/>
    <p:sldLayoutId id="2147485868" r:id="rId5"/>
    <p:sldLayoutId id="2147485869" r:id="rId6"/>
    <p:sldLayoutId id="2147485870" r:id="rId7"/>
    <p:sldLayoutId id="2147485871" r:id="rId8"/>
    <p:sldLayoutId id="2147485872" r:id="rId9"/>
    <p:sldLayoutId id="2147485873" r:id="rId10"/>
    <p:sldLayoutId id="2147485874" r:id="rId11"/>
    <p:sldLayoutId id="2147485878" r:id="rId12"/>
    <p:sldLayoutId id="2147485806" r:id="rId13"/>
    <p:sldLayoutId id="2147485862" r:id="rId14"/>
    <p:sldLayoutId id="2147485879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57" tIns="45680" rIns="91357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4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57" tIns="45680" rIns="91357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420"/>
            <a:ext cx="2311400" cy="365125"/>
          </a:xfrm>
          <a:prstGeom prst="rect">
            <a:avLst/>
          </a:prstGeom>
        </p:spPr>
        <p:txBody>
          <a:bodyPr vert="horz" lIns="91357" tIns="45680" rIns="91357" bIns="4568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ea typeface="ＭＳ Ｐゴシック"/>
              </a:defRPr>
            </a:lvl1pPr>
          </a:lstStyle>
          <a:p>
            <a:pPr>
              <a:defRPr/>
            </a:pPr>
            <a:fld id="{553F5544-6919-4B9F-B85D-9EA62801C0FE}" type="datetime1">
              <a:rPr lang="ja-JP" altLang="en-US" smtClean="0">
                <a:latin typeface="Arial" charset="0"/>
              </a:rPr>
              <a:t>2018/11/20</a:t>
            </a:fld>
            <a:endParaRPr lang="ja-JP" altLang="en-US" dirty="0">
              <a:latin typeface="Arial" charset="0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20"/>
            <a:ext cx="3136900" cy="365125"/>
          </a:xfrm>
          <a:prstGeom prst="rect">
            <a:avLst/>
          </a:prstGeom>
        </p:spPr>
        <p:txBody>
          <a:bodyPr vert="horz" lIns="91357" tIns="45680" rIns="91357" bIns="4568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ea typeface="ＭＳ Ｐゴシック"/>
              </a:defRPr>
            </a:lvl1pPr>
          </a:lstStyle>
          <a:p>
            <a:pPr>
              <a:defRPr/>
            </a:pPr>
            <a:endParaRPr lang="ja-JP" altLang="en-US" dirty="0">
              <a:latin typeface="Arial" charset="0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636411" y="6642328"/>
            <a:ext cx="269304" cy="21544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none" lIns="0" tIns="0" rIns="0" bIns="0" rtlCol="0" anchor="ctr">
            <a:spAutoFit/>
          </a:bodyPr>
          <a:lstStyle>
            <a:lvl1pPr algn="ctr">
              <a:defRPr sz="1400" b="1">
                <a:solidFill>
                  <a:prstClr val="white"/>
                </a:solidFill>
                <a:latin typeface="+mn-ea"/>
                <a:ea typeface="+mn-ea"/>
              </a:defRPr>
            </a:lvl1pPr>
          </a:lstStyle>
          <a:p>
            <a:pPr>
              <a:defRPr/>
            </a:pPr>
            <a:fld id="{E6B3D2BE-AE4B-49AA-9F74-EC65FFEC020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691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46" r:id="rId1"/>
    <p:sldLayoutId id="2147485847" r:id="rId2"/>
    <p:sldLayoutId id="2147485848" r:id="rId3"/>
    <p:sldLayoutId id="2147485849" r:id="rId4"/>
    <p:sldLayoutId id="2147485850" r:id="rId5"/>
    <p:sldLayoutId id="2147485851" r:id="rId6"/>
    <p:sldLayoutId id="2147485852" r:id="rId7"/>
    <p:sldLayoutId id="2147485854" r:id="rId8"/>
    <p:sldLayoutId id="2147485855" r:id="rId9"/>
    <p:sldLayoutId id="2147486095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67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357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036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715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225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334" indent="-228393" algn="l" defTabSz="91357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122" indent="-228393" algn="l" defTabSz="91357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910" indent="-228393" algn="l" defTabSz="91357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696" indent="-228393" algn="l" defTabSz="91357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87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75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65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52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40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28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15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02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21463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2123" y="749"/>
            <a:ext cx="2114961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9812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7300" y="624110"/>
            <a:ext cx="71383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2133600"/>
            <a:ext cx="7141317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20100" y="6135090"/>
            <a:ext cx="830245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7D94-7CB9-4222-A75F-F38DDCEEB856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04283" y="6135810"/>
            <a:ext cx="6192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53830" y="787784"/>
            <a:ext cx="6337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441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45" r:id="rId1"/>
    <p:sldLayoutId id="2147486246" r:id="rId2"/>
    <p:sldLayoutId id="2147486247" r:id="rId3"/>
    <p:sldLayoutId id="2147486248" r:id="rId4"/>
    <p:sldLayoutId id="2147486249" r:id="rId5"/>
    <p:sldLayoutId id="2147486250" r:id="rId6"/>
    <p:sldLayoutId id="2147486251" r:id="rId7"/>
    <p:sldLayoutId id="2147486252" r:id="rId8"/>
    <p:sldLayoutId id="2147486253" r:id="rId9"/>
    <p:sldLayoutId id="2147486254" r:id="rId10"/>
    <p:sldLayoutId id="2147486255" r:id="rId11"/>
    <p:sldLayoutId id="2147486256" r:id="rId12"/>
    <p:sldLayoutId id="2147486257" r:id="rId13"/>
    <p:sldLayoutId id="2147486258" r:id="rId14"/>
    <p:sldLayoutId id="2147486259" r:id="rId15"/>
    <p:sldLayoutId id="2147486260" r:id="rId16"/>
    <p:sldLayoutId id="2147486261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ahUKEwjb4Ki0mpXNAhVonqYKHXocCaAQjRwIBw&amp;url=http://www.irasutoya.com/2013/02/blog-post_2906.html&amp;psig=AFQjCNGw8jXBhJCyADavJM3DQLSL8DCXNQ&amp;ust=146536451787622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inji_suisan@maff.go.j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71491" y="828288"/>
            <a:ext cx="916301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200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水産庁</a:t>
            </a:r>
            <a:r>
              <a:rPr lang="ja-JP" altLang="en-US" sz="6600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6600" b="1" dirty="0">
              <a:ln>
                <a:solidFill>
                  <a:schemeClr val="bg1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6600" b="1" dirty="0" smtClean="0">
              <a:ln>
                <a:solidFill>
                  <a:schemeClr val="bg1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0" b="1" dirty="0" smtClean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府省等就職希望</a:t>
            </a:r>
            <a:endParaRPr lang="en-US" altLang="ja-JP" sz="6000" b="1" dirty="0" smtClean="0">
              <a:ln>
                <a:solidFill>
                  <a:schemeClr val="bg1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0" b="1" dirty="0" smtClean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障害者向け業務説明会</a:t>
            </a:r>
            <a:endParaRPr kumimoji="1" lang="en-US" altLang="ja-JP" sz="6000" b="1" dirty="0" smtClean="0">
              <a:ln>
                <a:solidFill>
                  <a:schemeClr val="bg1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40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4000" b="1" dirty="0" smtClean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085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9286185" y="6488771"/>
            <a:ext cx="619816" cy="3692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8698" tIns="44367" rIns="88698" bIns="44367" anchor="ctr"/>
          <a:lstStyle/>
          <a:p>
            <a:pPr algn="ctr" defTabSz="914235">
              <a:defRPr/>
            </a:pPr>
            <a:endParaRPr lang="en-US" altLang="ja-JP" b="1" dirty="0">
              <a:solidFill>
                <a:prstClr val="white">
                  <a:lumMod val="6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72479" y="116632"/>
            <a:ext cx="96335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22375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122237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1222375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1222375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1222375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dirty="0" smtClean="0">
                <a:solidFill>
                  <a:srgbClr val="003399"/>
                </a:solidFill>
                <a:latin typeface="Arial" charset="0"/>
                <a:ea typeface="HGP創英角ｺﾞｼｯｸUB" pitchFamily="50" charset="-128"/>
              </a:rPr>
              <a:t>水産庁の任務</a:t>
            </a:r>
            <a:endParaRPr lang="ja-JP" altLang="en-US" dirty="0">
              <a:solidFill>
                <a:srgbClr val="003399"/>
              </a:solidFill>
              <a:latin typeface="Arial" charset="0"/>
              <a:ea typeface="HGP創英角ｺﾞｼｯｸUB" pitchFamily="50" charset="-128"/>
            </a:endParaRPr>
          </a:p>
        </p:txBody>
      </p:sp>
      <p:grpSp>
        <p:nvGrpSpPr>
          <p:cNvPr id="20" name="グループ化 11"/>
          <p:cNvGrpSpPr>
            <a:grpSpLocks/>
          </p:cNvGrpSpPr>
          <p:nvPr/>
        </p:nvGrpSpPr>
        <p:grpSpPr bwMode="auto">
          <a:xfrm>
            <a:off x="0" y="720000"/>
            <a:ext cx="8913440" cy="188720"/>
            <a:chOff x="0" y="333055"/>
            <a:chExt cx="9056688" cy="167557"/>
          </a:xfrm>
        </p:grpSpPr>
        <p:sp>
          <p:nvSpPr>
            <p:cNvPr id="21" name="Rectangle 3"/>
            <p:cNvSpPr>
              <a:spLocks noChangeArrowheads="1"/>
            </p:cNvSpPr>
            <p:nvPr/>
          </p:nvSpPr>
          <p:spPr bwMode="auto">
            <a:xfrm>
              <a:off x="0" y="403241"/>
              <a:ext cx="9056688" cy="97371"/>
            </a:xfrm>
            <a:prstGeom prst="rect">
              <a:avLst/>
            </a:prstGeom>
            <a:solidFill>
              <a:srgbClr val="008000">
                <a:alpha val="50195"/>
              </a:srgb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0" y="333055"/>
              <a:ext cx="9056688" cy="8851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569729" y="1542390"/>
            <a:ext cx="2612841" cy="172819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prstClr val="black"/>
                </a:solidFill>
                <a:cs typeface="+mj-cs"/>
              </a:rPr>
              <a:t>水産資源の適切な</a:t>
            </a:r>
            <a:r>
              <a:rPr lang="ja-JP" altLang="en-US" sz="3200" dirty="0" smtClean="0">
                <a:solidFill>
                  <a:prstClr val="black"/>
                </a:solidFill>
                <a:cs typeface="+mj-cs"/>
              </a:rPr>
              <a:t>保存及び管理</a:t>
            </a:r>
            <a:endParaRPr kumimoji="1"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3457314" y="1546741"/>
            <a:ext cx="2743355" cy="172384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  <a:cs typeface="+mj-cs"/>
              </a:rPr>
              <a:t>水産物の</a:t>
            </a:r>
            <a:endParaRPr lang="en-US" altLang="ja-JP" sz="3200" dirty="0" smtClean="0">
              <a:solidFill>
                <a:prstClr val="black"/>
              </a:solidFill>
              <a:cs typeface="+mj-cs"/>
            </a:endParaRPr>
          </a:p>
          <a:p>
            <a:pPr algn="ctr"/>
            <a:r>
              <a:rPr lang="ja-JP" altLang="en-US" sz="3200" dirty="0" smtClean="0">
                <a:solidFill>
                  <a:prstClr val="black"/>
                </a:solidFill>
                <a:cs typeface="+mj-cs"/>
              </a:rPr>
              <a:t>安定供給</a:t>
            </a:r>
            <a:endParaRPr lang="en-US" altLang="ja-JP" sz="3200" dirty="0" smtClean="0">
              <a:solidFill>
                <a:prstClr val="black"/>
              </a:solidFill>
              <a:cs typeface="+mj-cs"/>
            </a:endParaRPr>
          </a:p>
          <a:p>
            <a:pPr algn="ctr"/>
            <a:r>
              <a:rPr lang="ja-JP" altLang="en-US" sz="3200" dirty="0" smtClean="0">
                <a:solidFill>
                  <a:prstClr val="black"/>
                </a:solidFill>
                <a:cs typeface="+mj-cs"/>
              </a:rPr>
              <a:t>の確保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6402378" y="1542390"/>
            <a:ext cx="2975736" cy="172819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  <a:cs typeface="+mj-cs"/>
              </a:rPr>
              <a:t>水産業</a:t>
            </a:r>
            <a:r>
              <a:rPr lang="ja-JP" altLang="en-US" sz="3200" dirty="0">
                <a:solidFill>
                  <a:prstClr val="black"/>
                </a:solidFill>
                <a:cs typeface="+mj-cs"/>
              </a:rPr>
              <a:t>の発展並びに漁業者の福祉の</a:t>
            </a:r>
            <a:r>
              <a:rPr lang="ja-JP" altLang="en-US" sz="3200" dirty="0" smtClean="0">
                <a:solidFill>
                  <a:prstClr val="black"/>
                </a:solidFill>
                <a:cs typeface="+mj-cs"/>
              </a:rPr>
              <a:t>増進</a:t>
            </a:r>
            <a:endParaRPr kumimoji="1" lang="ja-JP" altLang="en-US" dirty="0"/>
          </a:p>
        </p:txBody>
      </p:sp>
      <p:sp>
        <p:nvSpPr>
          <p:cNvPr id="16" name="メモ 15"/>
          <p:cNvSpPr/>
          <p:nvPr/>
        </p:nvSpPr>
        <p:spPr>
          <a:xfrm>
            <a:off x="569729" y="3735472"/>
            <a:ext cx="8716456" cy="2937926"/>
          </a:xfrm>
          <a:prstGeom prst="foldedCorner">
            <a:avLst/>
          </a:prstGeom>
          <a:gradFill>
            <a:gsLst>
              <a:gs pos="70000">
                <a:srgbClr val="CEE3E9"/>
              </a:gs>
              <a:gs pos="0">
                <a:schemeClr val="bg2">
                  <a:tint val="90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5400000" scaled="0"/>
          </a:gra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3200" dirty="0" smtClean="0">
              <a:solidFill>
                <a:prstClr val="black"/>
              </a:solidFill>
              <a:cs typeface="+mj-cs"/>
            </a:endParaRPr>
          </a:p>
          <a:p>
            <a:r>
              <a:rPr lang="ja-JP" altLang="en-US" sz="3000" dirty="0" smtClean="0">
                <a:solidFill>
                  <a:prstClr val="black"/>
                </a:solidFill>
                <a:cs typeface="+mj-cs"/>
              </a:rPr>
              <a:t>水産庁は、</a:t>
            </a:r>
            <a:endParaRPr lang="en-US" altLang="ja-JP" sz="3000" dirty="0" smtClean="0">
              <a:solidFill>
                <a:prstClr val="black"/>
              </a:solidFill>
              <a:cs typeface="+mj-cs"/>
            </a:endParaRPr>
          </a:p>
          <a:p>
            <a:r>
              <a:rPr lang="ja-JP" altLang="en-US" sz="3000" dirty="0" smtClean="0">
                <a:solidFill>
                  <a:prstClr val="black"/>
                </a:solidFill>
                <a:cs typeface="+mj-cs"/>
              </a:rPr>
              <a:t>漁業</a:t>
            </a:r>
            <a:r>
              <a:rPr lang="ja-JP" altLang="en-US" sz="3000" dirty="0">
                <a:solidFill>
                  <a:prstClr val="black"/>
                </a:solidFill>
                <a:cs typeface="+mj-cs"/>
              </a:rPr>
              <a:t>生産活動だけでなく</a:t>
            </a:r>
            <a:r>
              <a:rPr lang="ja-JP" altLang="en-US" sz="3000" dirty="0" smtClean="0">
                <a:solidFill>
                  <a:prstClr val="black"/>
                </a:solidFill>
                <a:cs typeface="+mj-cs"/>
              </a:rPr>
              <a:t>、　</a:t>
            </a:r>
            <a:endParaRPr lang="en-US" altLang="ja-JP" sz="3000" dirty="0" smtClean="0">
              <a:solidFill>
                <a:prstClr val="black"/>
              </a:solidFill>
              <a:cs typeface="+mj-cs"/>
            </a:endParaRPr>
          </a:p>
          <a:p>
            <a:r>
              <a:rPr lang="ja-JP" altLang="en-US" sz="3000" dirty="0" smtClean="0">
                <a:solidFill>
                  <a:prstClr val="black"/>
                </a:solidFill>
                <a:cs typeface="+mj-cs"/>
              </a:rPr>
              <a:t>水産物</a:t>
            </a:r>
            <a:r>
              <a:rPr lang="ja-JP" altLang="en-US" sz="3000" dirty="0">
                <a:solidFill>
                  <a:prstClr val="black"/>
                </a:solidFill>
                <a:cs typeface="+mj-cs"/>
              </a:rPr>
              <a:t>の</a:t>
            </a:r>
            <a:r>
              <a:rPr lang="ja-JP" altLang="en-US" sz="3000" dirty="0" smtClean="0">
                <a:solidFill>
                  <a:prstClr val="black"/>
                </a:solidFill>
                <a:cs typeface="+mj-cs"/>
              </a:rPr>
              <a:t>流通・消費</a:t>
            </a:r>
            <a:r>
              <a:rPr lang="ja-JP" altLang="en-US" sz="3000" dirty="0">
                <a:solidFill>
                  <a:prstClr val="black"/>
                </a:solidFill>
                <a:cs typeface="+mj-cs"/>
              </a:rPr>
              <a:t>から漁港・漁村に関することまで</a:t>
            </a:r>
            <a:r>
              <a:rPr lang="ja-JP" altLang="en-US" sz="3000" dirty="0" smtClean="0">
                <a:solidFill>
                  <a:prstClr val="black"/>
                </a:solidFill>
                <a:cs typeface="+mj-cs"/>
              </a:rPr>
              <a:t>、水産</a:t>
            </a:r>
            <a:r>
              <a:rPr lang="ja-JP" altLang="en-US" sz="3000" dirty="0">
                <a:solidFill>
                  <a:prstClr val="black"/>
                </a:solidFill>
                <a:cs typeface="+mj-cs"/>
              </a:rPr>
              <a:t>に</a:t>
            </a:r>
            <a:r>
              <a:rPr lang="ja-JP" altLang="en-US" sz="3000" dirty="0" smtClean="0">
                <a:solidFill>
                  <a:prstClr val="black"/>
                </a:solidFill>
                <a:cs typeface="+mj-cs"/>
              </a:rPr>
              <a:t>関する幅広い行政</a:t>
            </a:r>
            <a:r>
              <a:rPr lang="ja-JP" altLang="en-US" sz="3000" dirty="0">
                <a:solidFill>
                  <a:prstClr val="black"/>
                </a:solidFill>
                <a:cs typeface="+mj-cs"/>
              </a:rPr>
              <a:t>分野</a:t>
            </a:r>
            <a:r>
              <a:rPr lang="ja-JP" altLang="en-US" sz="3000" dirty="0" smtClean="0">
                <a:solidFill>
                  <a:prstClr val="black"/>
                </a:solidFill>
                <a:cs typeface="+mj-cs"/>
              </a:rPr>
              <a:t>を任務</a:t>
            </a:r>
            <a:r>
              <a:rPr lang="ja-JP" altLang="en-US" sz="3000" dirty="0">
                <a:solidFill>
                  <a:prstClr val="black"/>
                </a:solidFill>
                <a:cs typeface="+mj-cs"/>
              </a:rPr>
              <a:t>の</a:t>
            </a:r>
            <a:r>
              <a:rPr lang="ja-JP" altLang="en-US" sz="3000" dirty="0" smtClean="0">
                <a:solidFill>
                  <a:prstClr val="black"/>
                </a:solidFill>
                <a:cs typeface="+mj-cs"/>
              </a:rPr>
              <a:t>対象</a:t>
            </a:r>
            <a:endParaRPr lang="en-US" altLang="ja-JP" sz="3000" dirty="0" smtClean="0">
              <a:solidFill>
                <a:prstClr val="black"/>
              </a:solidFill>
              <a:cs typeface="+mj-cs"/>
            </a:endParaRPr>
          </a:p>
          <a:p>
            <a:r>
              <a:rPr lang="ja-JP" altLang="en-US" sz="3000" dirty="0" smtClean="0">
                <a:solidFill>
                  <a:prstClr val="black"/>
                </a:solidFill>
                <a:cs typeface="+mj-cs"/>
              </a:rPr>
              <a:t>と</a:t>
            </a:r>
            <a:r>
              <a:rPr lang="ja-JP" altLang="en-US" sz="3000" dirty="0">
                <a:solidFill>
                  <a:prstClr val="black"/>
                </a:solidFill>
                <a:cs typeface="+mj-cs"/>
              </a:rPr>
              <a:t>して</a:t>
            </a:r>
            <a:r>
              <a:rPr lang="ja-JP" altLang="en-US" sz="3000" dirty="0" smtClean="0">
                <a:solidFill>
                  <a:prstClr val="black"/>
                </a:solidFill>
                <a:cs typeface="+mj-cs"/>
              </a:rPr>
              <a:t>います。</a:t>
            </a:r>
            <a:endParaRPr kumimoji="1" lang="ja-JP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32699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角丸四角形 47"/>
          <p:cNvSpPr/>
          <p:nvPr/>
        </p:nvSpPr>
        <p:spPr>
          <a:xfrm>
            <a:off x="144018" y="831204"/>
            <a:ext cx="9633518" cy="797596"/>
          </a:xfrm>
          <a:prstGeom prst="round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水産庁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は、本庁</a:t>
            </a:r>
            <a:r>
              <a:rPr lang="ja-JP" altLang="en-US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（約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７２</a:t>
            </a:r>
            <a:r>
              <a:rPr lang="ja-JP" altLang="en-US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０人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と全国の各漁業調整事務所</a:t>
            </a:r>
            <a:r>
              <a:rPr lang="ja-JP" altLang="en-US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（約１７０人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で構成され、総定員数は約８９０人となっています。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380711" y="-11778"/>
            <a:ext cx="96335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22375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122237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1222375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1222375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1222375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dirty="0">
                <a:solidFill>
                  <a:srgbClr val="003399"/>
                </a:solidFill>
                <a:latin typeface="Arial" charset="0"/>
                <a:ea typeface="HGP創英角ｺﾞｼｯｸUB" pitchFamily="50" charset="-128"/>
              </a:rPr>
              <a:t>水産庁</a:t>
            </a:r>
            <a:r>
              <a:rPr lang="ja-JP" altLang="en-US" dirty="0" smtClean="0">
                <a:solidFill>
                  <a:srgbClr val="003399"/>
                </a:solidFill>
                <a:latin typeface="Arial" charset="0"/>
                <a:ea typeface="HGP創英角ｺﾞｼｯｸUB" pitchFamily="50" charset="-128"/>
              </a:rPr>
              <a:t>の</a:t>
            </a:r>
            <a:r>
              <a:rPr lang="ja-JP" altLang="en-US" dirty="0">
                <a:solidFill>
                  <a:srgbClr val="003399"/>
                </a:solidFill>
                <a:latin typeface="Arial" charset="0"/>
                <a:ea typeface="HGP創英角ｺﾞｼｯｸUB" pitchFamily="50" charset="-128"/>
              </a:rPr>
              <a:t>組織</a:t>
            </a:r>
          </a:p>
        </p:txBody>
      </p:sp>
      <p:sp>
        <p:nvSpPr>
          <p:cNvPr id="58" name="コンテンツ プレースホルダ 2"/>
          <p:cNvSpPr txBox="1">
            <a:spLocks/>
          </p:cNvSpPr>
          <p:nvPr/>
        </p:nvSpPr>
        <p:spPr>
          <a:xfrm>
            <a:off x="200842" y="1875075"/>
            <a:ext cx="6940504" cy="1769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1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（主な機関）</a:t>
            </a:r>
            <a:endParaRPr lang="en-US" altLang="ja-JP" sz="18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ja-JP" sz="1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・本庁</a:t>
            </a:r>
            <a:r>
              <a:rPr lang="en-US" altLang="ja-JP" sz="1800" dirty="0" smtClean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1800" dirty="0" smtClean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水産政策の企画立案等を担当します。</a:t>
            </a:r>
            <a:endParaRPr lang="en-US" altLang="ja-JP" sz="1800" dirty="0" smtClean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漁業調整事務所</a:t>
            </a:r>
            <a:r>
              <a:rPr lang="en-US" altLang="ja-JP" sz="1800" dirty="0" smtClean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1800" dirty="0" smtClean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漁業取締り、水産資源の保護等を担当します。</a:t>
            </a:r>
            <a:endParaRPr lang="en-US" altLang="ja-JP" sz="1800" dirty="0" smtClean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ja-JP" sz="1800" dirty="0" smtClean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1786863" y="1628800"/>
            <a:ext cx="8178529" cy="5162247"/>
            <a:chOff x="2068455" y="1484784"/>
            <a:chExt cx="8178529" cy="5453185"/>
          </a:xfrm>
        </p:grpSpPr>
        <p:pic>
          <p:nvPicPr>
            <p:cNvPr id="60" name="Picture 2" descr="http://3.bp.blogspot.com/-xQNOYwWqg0c/UguJadClyhI/AAAAAAAAXa0/OkBpN_x_SNM/s800/nihonchizu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0833" y="1484784"/>
              <a:ext cx="6624737" cy="54531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円/楕円 60"/>
            <p:cNvSpPr/>
            <p:nvPr/>
          </p:nvSpPr>
          <p:spPr>
            <a:xfrm>
              <a:off x="8040429" y="2340464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6753201" y="2017248"/>
              <a:ext cx="2800767" cy="292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 smtClean="0"/>
                <a:t>北海道漁業調整事務所</a:t>
              </a:r>
              <a:r>
                <a:rPr kumimoji="1" lang="ja-JP" altLang="en-US" sz="1200" dirty="0" smtClean="0"/>
                <a:t>（北海道札幌市）</a:t>
              </a:r>
              <a:endParaRPr kumimoji="1" lang="ja-JP" altLang="en-US" sz="1200" dirty="0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7600106" y="3731226"/>
              <a:ext cx="2646878" cy="292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b="1" dirty="0"/>
                <a:t>仙台漁業調整事務所</a:t>
              </a:r>
              <a:r>
                <a:rPr kumimoji="1" lang="ja-JP" altLang="en-US" sz="1200" dirty="0" smtClean="0"/>
                <a:t>（宮城県仙台市）</a:t>
              </a:r>
              <a:endParaRPr kumimoji="1" lang="ja-JP" altLang="en-US" sz="1200" dirty="0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8122565" y="4053640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7778795" y="4830484"/>
              <a:ext cx="198542" cy="14753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7637585" y="5434047"/>
              <a:ext cx="2518638" cy="3251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u="sng" dirty="0">
                  <a:solidFill>
                    <a:srgbClr val="FFC000"/>
                  </a:solidFill>
                </a:rPr>
                <a:t>本庁</a:t>
              </a:r>
              <a:r>
                <a:rPr kumimoji="1" lang="ja-JP" altLang="en-US" sz="1400" u="sng" dirty="0" smtClean="0">
                  <a:solidFill>
                    <a:srgbClr val="FFC000"/>
                  </a:solidFill>
                </a:rPr>
                <a:t>（東京都千代田区霞が関）</a:t>
              </a:r>
              <a:endParaRPr kumimoji="1" lang="ja-JP" altLang="en-US" sz="1400" u="sng" dirty="0">
                <a:solidFill>
                  <a:srgbClr val="FFC000"/>
                </a:solidFill>
              </a:endParaRPr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7476903" y="4326127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4748029" y="3580539"/>
              <a:ext cx="2646878" cy="292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b="1" dirty="0" smtClean="0"/>
                <a:t>新潟漁業調整事務所</a:t>
              </a:r>
              <a:r>
                <a:rPr kumimoji="1" lang="ja-JP" altLang="en-US" sz="1200" dirty="0" smtClean="0"/>
                <a:t>（新潟県新潟市）</a:t>
              </a:r>
              <a:endParaRPr kumimoji="1" lang="ja-JP" altLang="en-US" sz="1200" dirty="0"/>
            </a:p>
          </p:txBody>
        </p:sp>
        <p:sp>
          <p:nvSpPr>
            <p:cNvPr id="73" name="円/楕円 72"/>
            <p:cNvSpPr/>
            <p:nvPr/>
          </p:nvSpPr>
          <p:spPr>
            <a:xfrm>
              <a:off x="6028835" y="5041315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5374770" y="4749974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2068455" y="4045681"/>
              <a:ext cx="2646878" cy="292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b="1" dirty="0"/>
                <a:t>境港漁業調整事務所</a:t>
              </a:r>
              <a:r>
                <a:rPr kumimoji="1" lang="ja-JP" altLang="en-US" sz="1200" dirty="0" smtClean="0"/>
                <a:t>（鳥取県境港市）</a:t>
              </a:r>
              <a:endParaRPr kumimoji="1" lang="ja-JP" altLang="en-US" sz="1200" dirty="0"/>
            </a:p>
          </p:txBody>
        </p:sp>
        <p:sp>
          <p:nvSpPr>
            <p:cNvPr id="77" name="円/楕円 76"/>
            <p:cNvSpPr/>
            <p:nvPr/>
          </p:nvSpPr>
          <p:spPr>
            <a:xfrm>
              <a:off x="4383748" y="5316017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80" name="直線コネクタ 79"/>
            <p:cNvCxnSpPr>
              <a:endCxn id="76" idx="3"/>
            </p:cNvCxnSpPr>
            <p:nvPr/>
          </p:nvCxnSpPr>
          <p:spPr>
            <a:xfrm flipH="1" flipV="1">
              <a:off x="4715333" y="4191987"/>
              <a:ext cx="659437" cy="557989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 flipH="1">
              <a:off x="7894824" y="4978015"/>
              <a:ext cx="1" cy="394154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>
              <a:endCxn id="69" idx="1"/>
            </p:cNvCxnSpPr>
            <p:nvPr/>
          </p:nvCxnSpPr>
          <p:spPr>
            <a:xfrm>
              <a:off x="7041741" y="3929406"/>
              <a:ext cx="453205" cy="413167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>
              <a:endCxn id="110" idx="1"/>
            </p:cNvCxnSpPr>
            <p:nvPr/>
          </p:nvCxnSpPr>
          <p:spPr>
            <a:xfrm flipH="1">
              <a:off x="5763523" y="5139261"/>
              <a:ext cx="309746" cy="1511384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テキスト ボックス 109"/>
            <p:cNvSpPr txBox="1"/>
            <p:nvPr/>
          </p:nvSpPr>
          <p:spPr>
            <a:xfrm>
              <a:off x="5763523" y="6504340"/>
              <a:ext cx="2954655" cy="292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b="1" dirty="0"/>
                <a:t>瀬戸内海漁業調整事務所</a:t>
              </a:r>
              <a:r>
                <a:rPr kumimoji="1" lang="ja-JP" altLang="en-US" sz="1200" dirty="0" smtClean="0"/>
                <a:t>（兵庫県神戸市）</a:t>
              </a:r>
              <a:endParaRPr kumimoji="1" lang="ja-JP" altLang="en-US" sz="1200" dirty="0"/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2925256" y="5013176"/>
              <a:ext cx="2646878" cy="292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b="1" dirty="0" smtClean="0"/>
                <a:t>九州漁業調整事務所</a:t>
              </a:r>
              <a:r>
                <a:rPr kumimoji="1" lang="ja-JP" altLang="en-US" sz="1200" dirty="0" smtClean="0"/>
                <a:t>（福岡県</a:t>
              </a:r>
              <a:r>
                <a:rPr lang="ja-JP" altLang="en-US" sz="1200" dirty="0"/>
                <a:t>福岡</a:t>
              </a:r>
              <a:r>
                <a:rPr kumimoji="1" lang="ja-JP" altLang="en-US" sz="1200" dirty="0" smtClean="0"/>
                <a:t>市）</a:t>
              </a:r>
              <a:endParaRPr kumimoji="1" lang="ja-JP" altLang="en-US" sz="1200" dirty="0"/>
            </a:p>
          </p:txBody>
        </p:sp>
      </p:grpSp>
      <p:grpSp>
        <p:nvGrpSpPr>
          <p:cNvPr id="49" name="グループ化 11"/>
          <p:cNvGrpSpPr>
            <a:grpSpLocks/>
          </p:cNvGrpSpPr>
          <p:nvPr/>
        </p:nvGrpSpPr>
        <p:grpSpPr bwMode="auto">
          <a:xfrm>
            <a:off x="-30647" y="515969"/>
            <a:ext cx="8913440" cy="188720"/>
            <a:chOff x="0" y="333055"/>
            <a:chExt cx="9056688" cy="167557"/>
          </a:xfrm>
        </p:grpSpPr>
        <p:sp>
          <p:nvSpPr>
            <p:cNvPr id="50" name="Rectangle 3"/>
            <p:cNvSpPr>
              <a:spLocks noChangeArrowheads="1"/>
            </p:cNvSpPr>
            <p:nvPr/>
          </p:nvSpPr>
          <p:spPr bwMode="auto">
            <a:xfrm>
              <a:off x="0" y="403241"/>
              <a:ext cx="9056688" cy="97371"/>
            </a:xfrm>
            <a:prstGeom prst="rect">
              <a:avLst/>
            </a:prstGeom>
            <a:solidFill>
              <a:srgbClr val="008000">
                <a:alpha val="50195"/>
              </a:srgb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  <p:sp>
          <p:nvSpPr>
            <p:cNvPr id="51" name="Rectangle 4"/>
            <p:cNvSpPr>
              <a:spLocks noChangeArrowheads="1"/>
            </p:cNvSpPr>
            <p:nvPr/>
          </p:nvSpPr>
          <p:spPr bwMode="auto">
            <a:xfrm>
              <a:off x="0" y="333055"/>
              <a:ext cx="9056688" cy="8851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845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11"/>
          <p:cNvGrpSpPr>
            <a:grpSpLocks/>
          </p:cNvGrpSpPr>
          <p:nvPr/>
        </p:nvGrpSpPr>
        <p:grpSpPr bwMode="auto">
          <a:xfrm>
            <a:off x="-15552" y="1203386"/>
            <a:ext cx="8913440" cy="188720"/>
            <a:chOff x="0" y="333055"/>
            <a:chExt cx="9056688" cy="167557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0" y="403241"/>
              <a:ext cx="9056688" cy="97371"/>
            </a:xfrm>
            <a:prstGeom prst="rect">
              <a:avLst/>
            </a:prstGeom>
            <a:solidFill>
              <a:srgbClr val="008000">
                <a:alpha val="50195"/>
              </a:srgb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0" y="333055"/>
              <a:ext cx="9056688" cy="8851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9299" y="120829"/>
            <a:ext cx="91991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22375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122237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1222375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1222375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1222375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dirty="0">
                <a:solidFill>
                  <a:srgbClr val="003399"/>
                </a:solidFill>
                <a:latin typeface="Arial" charset="0"/>
                <a:ea typeface="HGP創英角ｺﾞｼｯｸUB" pitchFamily="50" charset="-128"/>
              </a:rPr>
              <a:t>仕事内容について</a:t>
            </a:r>
          </a:p>
        </p:txBody>
      </p:sp>
      <p:cxnSp>
        <p:nvCxnSpPr>
          <p:cNvPr id="20" name="直線コネクタ 19"/>
          <p:cNvCxnSpPr/>
          <p:nvPr/>
        </p:nvCxnSpPr>
        <p:spPr>
          <a:xfrm>
            <a:off x="4953000" y="1628800"/>
            <a:ext cx="0" cy="504000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グループ化 12"/>
          <p:cNvGrpSpPr/>
          <p:nvPr/>
        </p:nvGrpSpPr>
        <p:grpSpPr>
          <a:xfrm>
            <a:off x="457760" y="1716632"/>
            <a:ext cx="3991184" cy="1446618"/>
            <a:chOff x="56456" y="924544"/>
            <a:chExt cx="3991184" cy="1446618"/>
          </a:xfrm>
        </p:grpSpPr>
        <p:sp>
          <p:nvSpPr>
            <p:cNvPr id="43" name="角丸四角形 42"/>
            <p:cNvSpPr/>
            <p:nvPr/>
          </p:nvSpPr>
          <p:spPr>
            <a:xfrm>
              <a:off x="56456" y="1111162"/>
              <a:ext cx="3991184" cy="126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66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332973" y="924544"/>
              <a:ext cx="3207341" cy="465626"/>
            </a:xfrm>
            <a:prstGeom prst="roundRect">
              <a:avLst/>
            </a:prstGeom>
            <a:solidFill>
              <a:srgbClr val="FFCC66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政策立案業務</a:t>
              </a:r>
              <a:endPara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369441" y="1556792"/>
              <a:ext cx="34676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事業業務の創設・改善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〇法令改正　　　　　　　　　など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457760" y="3486986"/>
            <a:ext cx="3991184" cy="1446620"/>
            <a:chOff x="56456" y="924544"/>
            <a:chExt cx="3991184" cy="1446620"/>
          </a:xfrm>
        </p:grpSpPr>
        <p:sp>
          <p:nvSpPr>
            <p:cNvPr id="47" name="角丸四角形 46"/>
            <p:cNvSpPr/>
            <p:nvPr/>
          </p:nvSpPr>
          <p:spPr>
            <a:xfrm>
              <a:off x="56456" y="1111164"/>
              <a:ext cx="3991184" cy="126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66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332973" y="924544"/>
              <a:ext cx="3207341" cy="465626"/>
            </a:xfrm>
            <a:prstGeom prst="roundRect">
              <a:avLst/>
            </a:prstGeom>
            <a:solidFill>
              <a:srgbClr val="FFCC66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広報関係業務</a:t>
              </a:r>
              <a:endPara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369441" y="1586638"/>
              <a:ext cx="34676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〇ホームページの更新・公開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〇広報関係資料の作成　　　　など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457760" y="5301208"/>
            <a:ext cx="3991184" cy="1446620"/>
            <a:chOff x="56456" y="924544"/>
            <a:chExt cx="3991184" cy="1446620"/>
          </a:xfrm>
        </p:grpSpPr>
        <p:sp>
          <p:nvSpPr>
            <p:cNvPr id="51" name="角丸四角形 50"/>
            <p:cNvSpPr/>
            <p:nvPr/>
          </p:nvSpPr>
          <p:spPr>
            <a:xfrm>
              <a:off x="56456" y="1111164"/>
              <a:ext cx="3991184" cy="126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66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角丸四角形 51"/>
            <p:cNvSpPr/>
            <p:nvPr/>
          </p:nvSpPr>
          <p:spPr>
            <a:xfrm>
              <a:off x="332973" y="924544"/>
              <a:ext cx="3207341" cy="465626"/>
            </a:xfrm>
            <a:prstGeom prst="roundRect">
              <a:avLst/>
            </a:prstGeom>
            <a:solidFill>
              <a:srgbClr val="FFCC66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庶務</a:t>
              </a:r>
              <a:r>
                <a:rPr lang="ja-JP" altLang="en-US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関係業務</a:t>
              </a:r>
              <a:endPara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369441" y="1475721"/>
              <a:ext cx="346761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〇出勤簿管理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〇旅費・謝金の支払業務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〇文書管理・書類整理　　　　など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4" name="角丸四角形 10"/>
          <p:cNvSpPr>
            <a:spLocks noChangeArrowheads="1"/>
          </p:cNvSpPr>
          <p:nvPr/>
        </p:nvSpPr>
        <p:spPr bwMode="auto">
          <a:xfrm>
            <a:off x="189299" y="672057"/>
            <a:ext cx="9716701" cy="55326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  <a:extLst/>
        </p:spPr>
        <p:txBody>
          <a:bodyPr lIns="0" tIns="0" rIns="0" bIns="0" anchor="ctr"/>
          <a:lstStyle>
            <a:lvl1pPr marL="177800" indent="-88900" defTabSz="912813"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　</a:t>
            </a:r>
            <a:r>
              <a:rPr lang="ja-JP" altLang="en-US" sz="18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水産庁</a:t>
            </a:r>
            <a:r>
              <a:rPr lang="ja-JP" altLang="en-US" sz="1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では、職員の能力・適性に応じて、以下のような業務を行っていただきます。</a:t>
            </a:r>
            <a:endParaRPr lang="ja-JP" altLang="en-US" sz="18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>
            <a:off x="5457056" y="1700808"/>
            <a:ext cx="3991184" cy="1446618"/>
            <a:chOff x="56456" y="924544"/>
            <a:chExt cx="3991184" cy="1446618"/>
          </a:xfrm>
        </p:grpSpPr>
        <p:sp>
          <p:nvSpPr>
            <p:cNvPr id="56" name="角丸四角形 55"/>
            <p:cNvSpPr/>
            <p:nvPr/>
          </p:nvSpPr>
          <p:spPr>
            <a:xfrm>
              <a:off x="56456" y="1111162"/>
              <a:ext cx="3991184" cy="126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66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角丸四角形 56"/>
            <p:cNvSpPr/>
            <p:nvPr/>
          </p:nvSpPr>
          <p:spPr>
            <a:xfrm>
              <a:off x="332973" y="924544"/>
              <a:ext cx="3207341" cy="465626"/>
            </a:xfrm>
            <a:prstGeom prst="roundRect">
              <a:avLst/>
            </a:prstGeom>
            <a:solidFill>
              <a:srgbClr val="FFCC66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入力・集計業務</a:t>
              </a:r>
              <a:endPara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369441" y="1572616"/>
              <a:ext cx="36728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〇業務統計等の定型的なデータの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入力業務、集計業務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など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9" name="グループ化 58"/>
          <p:cNvGrpSpPr/>
          <p:nvPr/>
        </p:nvGrpSpPr>
        <p:grpSpPr>
          <a:xfrm>
            <a:off x="5457056" y="3501008"/>
            <a:ext cx="3991184" cy="1446618"/>
            <a:chOff x="56456" y="924544"/>
            <a:chExt cx="3991184" cy="1446618"/>
          </a:xfrm>
        </p:grpSpPr>
        <p:sp>
          <p:nvSpPr>
            <p:cNvPr id="60" name="角丸四角形 59"/>
            <p:cNvSpPr/>
            <p:nvPr/>
          </p:nvSpPr>
          <p:spPr>
            <a:xfrm>
              <a:off x="56456" y="1111162"/>
              <a:ext cx="3991184" cy="12600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66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角丸四角形 60"/>
            <p:cNvSpPr/>
            <p:nvPr/>
          </p:nvSpPr>
          <p:spPr>
            <a:xfrm>
              <a:off x="332973" y="924544"/>
              <a:ext cx="3207341" cy="465626"/>
            </a:xfrm>
            <a:prstGeom prst="roundRect">
              <a:avLst/>
            </a:prstGeom>
            <a:solidFill>
              <a:srgbClr val="FFCC66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資料作成業務</a:t>
              </a:r>
              <a:endPara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369441" y="1572616"/>
              <a:ext cx="36728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〇資料の印刷・配布・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ＰＤＦ化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　　　　　　　　　など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801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10"/>
          <p:cNvSpPr>
            <a:spLocks noChangeArrowheads="1"/>
          </p:cNvSpPr>
          <p:nvPr/>
        </p:nvSpPr>
        <p:spPr bwMode="auto">
          <a:xfrm>
            <a:off x="126795" y="803949"/>
            <a:ext cx="9819479" cy="1426412"/>
          </a:xfrm>
          <a:prstGeom prst="roundRect">
            <a:avLst>
              <a:gd name="adj" fmla="val 0"/>
            </a:avLst>
          </a:prstGeom>
          <a:noFill/>
          <a:ln w="9525" algn="ctr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 marL="177800" indent="-88900" defTabSz="912813"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　</a:t>
            </a:r>
            <a:r>
              <a:rPr lang="ja-JP" altLang="en-US" sz="1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水産庁本庁において、人事院が統一的に実施する選考採用試験からの常勤職員として</a:t>
            </a:r>
            <a:endParaRPr lang="en-US" altLang="ja-JP" sz="18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r>
              <a:rPr lang="ja-JP" altLang="en-US" sz="1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の採用を予定しています。採用に関するお問い合わせ先は下記の通りとなります。</a:t>
            </a:r>
            <a:endParaRPr lang="en-US" altLang="ja-JP" sz="18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ja-JP" sz="16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ハローワーク</a:t>
            </a:r>
            <a:r>
              <a:rPr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を通じて水産庁本庁及び九州漁業調整事務所での非常勤職員の</a:t>
            </a:r>
            <a:r>
              <a:rPr lang="ja-JP" altLang="en-US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採用</a:t>
            </a:r>
            <a:r>
              <a:rPr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</a:t>
            </a:r>
            <a:r>
              <a:rPr lang="ja-JP" altLang="en-US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予定</a:t>
            </a:r>
            <a:r>
              <a:rPr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います。</a:t>
            </a:r>
            <a:endParaRPr lang="en-US" altLang="ja-JP" sz="16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8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323940" y="97468"/>
            <a:ext cx="92581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22375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122237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1222375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1222375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1222375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800" dirty="0">
                <a:solidFill>
                  <a:srgbClr val="003399"/>
                </a:solidFill>
                <a:latin typeface="Arial" charset="0"/>
                <a:ea typeface="HGP創英角ｺﾞｼｯｸUB" pitchFamily="50" charset="-128"/>
              </a:rPr>
              <a:t>水産庁</a:t>
            </a:r>
            <a:r>
              <a:rPr lang="ja-JP" altLang="en-US" sz="2800" dirty="0" smtClean="0">
                <a:solidFill>
                  <a:srgbClr val="003399"/>
                </a:solidFill>
                <a:latin typeface="Arial" charset="0"/>
                <a:ea typeface="HGP創英角ｺﾞｼｯｸUB" pitchFamily="50" charset="-128"/>
              </a:rPr>
              <a:t>の</a:t>
            </a:r>
            <a:r>
              <a:rPr lang="ja-JP" altLang="en-US" sz="2800" dirty="0">
                <a:solidFill>
                  <a:srgbClr val="003399"/>
                </a:solidFill>
                <a:latin typeface="Arial" charset="0"/>
                <a:ea typeface="HGP創英角ｺﾞｼｯｸUB" pitchFamily="50" charset="-128"/>
              </a:rPr>
              <a:t>相談窓口</a:t>
            </a:r>
          </a:p>
        </p:txBody>
      </p:sp>
      <p:grpSp>
        <p:nvGrpSpPr>
          <p:cNvPr id="12" name="グループ化 11"/>
          <p:cNvGrpSpPr>
            <a:grpSpLocks/>
          </p:cNvGrpSpPr>
          <p:nvPr/>
        </p:nvGrpSpPr>
        <p:grpSpPr bwMode="auto">
          <a:xfrm>
            <a:off x="0" y="2230361"/>
            <a:ext cx="8913440" cy="188720"/>
            <a:chOff x="0" y="333055"/>
            <a:chExt cx="9056688" cy="167557"/>
          </a:xfrm>
        </p:grpSpPr>
        <p:sp>
          <p:nvSpPr>
            <p:cNvPr id="19" name="Rectangle 3"/>
            <p:cNvSpPr>
              <a:spLocks noChangeArrowheads="1"/>
            </p:cNvSpPr>
            <p:nvPr/>
          </p:nvSpPr>
          <p:spPr bwMode="auto">
            <a:xfrm>
              <a:off x="0" y="403241"/>
              <a:ext cx="9056688" cy="97371"/>
            </a:xfrm>
            <a:prstGeom prst="rect">
              <a:avLst/>
            </a:prstGeom>
            <a:solidFill>
              <a:srgbClr val="008000">
                <a:alpha val="50195"/>
              </a:srgb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  <p:sp>
          <p:nvSpPr>
            <p:cNvPr id="20" name="Rectangle 4"/>
            <p:cNvSpPr>
              <a:spLocks noChangeArrowheads="1"/>
            </p:cNvSpPr>
            <p:nvPr/>
          </p:nvSpPr>
          <p:spPr bwMode="auto">
            <a:xfrm>
              <a:off x="0" y="333055"/>
              <a:ext cx="9056688" cy="8851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</p:grpSp>
      <p:sp>
        <p:nvSpPr>
          <p:cNvPr id="9" name="角丸四角形 10"/>
          <p:cNvSpPr>
            <a:spLocks noChangeArrowheads="1"/>
          </p:cNvSpPr>
          <p:nvPr/>
        </p:nvSpPr>
        <p:spPr bwMode="auto">
          <a:xfrm>
            <a:off x="126795" y="6225545"/>
            <a:ext cx="9819479" cy="553260"/>
          </a:xfrm>
          <a:prstGeom prst="roundRect">
            <a:avLst>
              <a:gd name="adj" fmla="val 0"/>
            </a:avLst>
          </a:prstGeom>
          <a:noFill/>
          <a:ln w="9525" algn="ctr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 marL="177800" indent="-88900" defTabSz="912813"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8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725077" y="2602341"/>
            <a:ext cx="8856984" cy="41764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ＭＳ 明朝"/>
                <a:ea typeface="ＭＳ 明朝"/>
              </a:rPr>
              <a:t>　</a:t>
            </a:r>
            <a:r>
              <a:rPr lang="ja-JP" altLang="en-US" sz="3200" dirty="0" smtClean="0">
                <a:solidFill>
                  <a:schemeClr val="tx1"/>
                </a:solidFill>
              </a:rPr>
              <a:t>水産庁</a:t>
            </a:r>
            <a:r>
              <a:rPr lang="ja-JP" altLang="en-US" sz="3200" dirty="0">
                <a:solidFill>
                  <a:schemeClr val="tx1"/>
                </a:solidFill>
              </a:rPr>
              <a:t>障害者</a:t>
            </a:r>
            <a:r>
              <a:rPr lang="ja-JP" altLang="en-US" sz="3200" dirty="0" smtClean="0">
                <a:solidFill>
                  <a:schemeClr val="tx1"/>
                </a:solidFill>
              </a:rPr>
              <a:t>採用</a:t>
            </a:r>
            <a:r>
              <a:rPr lang="ja-JP" altLang="en-US" sz="3200" dirty="0">
                <a:solidFill>
                  <a:schemeClr val="tx1"/>
                </a:solidFill>
              </a:rPr>
              <a:t>担当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ja-JP" altLang="en-US" sz="3200" dirty="0" smtClean="0">
                <a:solidFill>
                  <a:schemeClr val="tx1"/>
                </a:solidFill>
              </a:rPr>
              <a:t>〇水産庁</a:t>
            </a:r>
            <a:r>
              <a:rPr lang="ja-JP" altLang="en-US" sz="3200" dirty="0">
                <a:solidFill>
                  <a:schemeClr val="tx1"/>
                </a:solidFill>
              </a:rPr>
              <a:t>漁</a:t>
            </a:r>
            <a:r>
              <a:rPr lang="ja-JP" altLang="en-US" sz="3200" dirty="0" smtClean="0">
                <a:solidFill>
                  <a:schemeClr val="tx1"/>
                </a:solidFill>
              </a:rPr>
              <a:t>政課人事班　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　</a:t>
            </a:r>
            <a:r>
              <a:rPr lang="ja-JP" altLang="en-US" sz="3200" dirty="0" smtClean="0">
                <a:solidFill>
                  <a:schemeClr val="tx1"/>
                </a:solidFill>
              </a:rPr>
              <a:t>　</a:t>
            </a:r>
            <a:r>
              <a:rPr lang="en-US" altLang="ja-JP" sz="3200" dirty="0" smtClean="0">
                <a:solidFill>
                  <a:schemeClr val="tx1"/>
                </a:solidFill>
              </a:rPr>
              <a:t>03-3502-1956</a:t>
            </a:r>
            <a:r>
              <a:rPr lang="ja-JP" altLang="en-US" sz="3200" dirty="0" smtClean="0">
                <a:solidFill>
                  <a:schemeClr val="tx1"/>
                </a:solidFill>
              </a:rPr>
              <a:t>（直通）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r>
              <a:rPr lang="en-US" altLang="ja-JP" sz="3200" dirty="0" smtClean="0">
                <a:solidFill>
                  <a:schemeClr val="tx1"/>
                </a:solidFill>
              </a:rPr>
              <a:t>E-mail</a:t>
            </a:r>
            <a:r>
              <a:rPr lang="ja-JP" altLang="en-US" sz="3200" dirty="0" smtClean="0">
                <a:solidFill>
                  <a:schemeClr val="tx1"/>
                </a:solidFill>
              </a:rPr>
              <a:t>　</a:t>
            </a:r>
            <a:r>
              <a:rPr lang="en-US" altLang="ja-JP" sz="3200" dirty="0" smtClean="0">
                <a:solidFill>
                  <a:schemeClr val="tx1"/>
                </a:solidFill>
                <a:hlinkClick r:id="rId3"/>
              </a:rPr>
              <a:t>jinji_suisan@maff.go.jp</a:t>
            </a:r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　　</a:t>
            </a:r>
            <a:r>
              <a:rPr lang="ja-JP" altLang="en-US" sz="3200" dirty="0" smtClean="0">
                <a:solidFill>
                  <a:schemeClr val="tx1"/>
                </a:solidFill>
              </a:rPr>
              <a:t>～</a:t>
            </a:r>
            <a:r>
              <a:rPr lang="ja-JP" altLang="en-US" sz="3200" dirty="0">
                <a:solidFill>
                  <a:schemeClr val="tx1"/>
                </a:solidFill>
              </a:rPr>
              <a:t>　お気軽にお問い合わせください　～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47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25153</TotalTime>
  <Words>242</Words>
  <Application>Microsoft Office PowerPoint</Application>
  <PresentationFormat>A4 210 x 297 mm</PresentationFormat>
  <Paragraphs>57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5</vt:i4>
      </vt:variant>
    </vt:vector>
  </HeadingPairs>
  <TitlesOfParts>
    <vt:vector size="20" baseType="lpstr">
      <vt:lpstr>HGP創英角ｺﾞｼｯｸUB</vt:lpstr>
      <vt:lpstr>HG丸ｺﾞｼｯｸM-PRO</vt:lpstr>
      <vt:lpstr>Meiryo UI</vt:lpstr>
      <vt:lpstr>ＭＳ Ｐゴシック</vt:lpstr>
      <vt:lpstr>ＭＳ 明朝</vt:lpstr>
      <vt:lpstr>メイリオ</vt:lpstr>
      <vt:lpstr>Arial</vt:lpstr>
      <vt:lpstr>Calibri</vt:lpstr>
      <vt:lpstr>Calibri Light</vt:lpstr>
      <vt:lpstr>Century Gothic</vt:lpstr>
      <vt:lpstr>Wingdings</vt:lpstr>
      <vt:lpstr>Wingdings 3</vt:lpstr>
      <vt:lpstr>1_デザインの設定</vt:lpstr>
      <vt:lpstr>デザインの設定</vt:lpstr>
      <vt:lpstr>ウィスプ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農林水産省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THAI</dc:creator>
  <cp:lastModifiedBy>農林水産省</cp:lastModifiedBy>
  <cp:revision>1830</cp:revision>
  <cp:lastPrinted>2018-11-20T09:04:55Z</cp:lastPrinted>
  <dcterms:created xsi:type="dcterms:W3CDTF">2010-11-19T04:40:51Z</dcterms:created>
  <dcterms:modified xsi:type="dcterms:W3CDTF">2018-11-20T09:20:26Z</dcterms:modified>
</cp:coreProperties>
</file>